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66" r:id="rId6"/>
    <p:sldId id="267" r:id="rId7"/>
    <p:sldId id="268" r:id="rId8"/>
    <p:sldId id="269" r:id="rId9"/>
    <p:sldId id="270" r:id="rId10"/>
    <p:sldId id="259" r:id="rId11"/>
    <p:sldId id="260" r:id="rId12"/>
    <p:sldId id="261" r:id="rId13"/>
    <p:sldId id="262" r:id="rId14"/>
    <p:sldId id="263" r:id="rId15"/>
    <p:sldId id="264" r:id="rId16"/>
    <p:sldId id="283" r:id="rId17"/>
    <p:sldId id="275" r:id="rId18"/>
    <p:sldId id="282" r:id="rId19"/>
    <p:sldId id="265" r:id="rId20"/>
    <p:sldId id="276" r:id="rId21"/>
    <p:sldId id="271" r:id="rId22"/>
    <p:sldId id="272" r:id="rId23"/>
    <p:sldId id="273" r:id="rId24"/>
    <p:sldId id="277" r:id="rId25"/>
    <p:sldId id="278" r:id="rId26"/>
    <p:sldId id="279"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2" d="100"/>
          <a:sy n="62" d="100"/>
        </p:scale>
        <p:origin x="-1596"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03C31-1EB1-4B7D-877E-DB410215967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03C31-1EB1-4B7D-877E-DB410215967D}" type="datetimeFigureOut">
              <a:rPr lang="en-US" smtClean="0"/>
              <a:pPr/>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F03C31-1EB1-4B7D-877E-DB410215967D}"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F03C31-1EB1-4B7D-877E-DB410215967D}" type="datetimeFigureOut">
              <a:rPr lang="en-US" smtClean="0"/>
              <a:pPr/>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03C31-1EB1-4B7D-877E-DB410215967D}" type="datetimeFigureOut">
              <a:rPr lang="en-US" smtClean="0"/>
              <a:pPr/>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03C31-1EB1-4B7D-877E-DB410215967D}" type="datetimeFigureOut">
              <a:rPr lang="en-US" smtClean="0"/>
              <a:pPr/>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3C31-1EB1-4B7D-877E-DB410215967D}"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03C31-1EB1-4B7D-877E-DB410215967D}" type="datetimeFigureOut">
              <a:rPr lang="en-US" smtClean="0"/>
              <a:pPr/>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E76B0-E7A4-4571-B834-12FF03CBFE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F03C31-1EB1-4B7D-877E-DB410215967D}" type="datetimeFigureOut">
              <a:rPr lang="en-US" smtClean="0"/>
              <a:pPr/>
              <a:t>5/14/2019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6B0-E7A4-4571-B834-12FF03CBFE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Motivation and Emotion</a:t>
            </a:r>
            <a:endParaRPr lang="en-US" sz="5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Different Theories on Motivation</a:t>
            </a:r>
            <a:endParaRPr lang="en-US" b="1" dirty="0"/>
          </a:p>
        </p:txBody>
      </p:sp>
      <p:sp>
        <p:nvSpPr>
          <p:cNvPr id="3" name="Content Placeholder 2"/>
          <p:cNvSpPr>
            <a:spLocks noGrp="1"/>
          </p:cNvSpPr>
          <p:nvPr>
            <p:ph idx="1"/>
          </p:nvPr>
        </p:nvSpPr>
        <p:spPr/>
        <p:txBody>
          <a:bodyPr/>
          <a:lstStyle/>
          <a:p>
            <a:r>
              <a:rPr lang="en-US" altLang="en-US" dirty="0" smtClean="0"/>
              <a:t>Different schools of thought look at motivation ( that power that either starts or stops behavior ) through different lenses.</a:t>
            </a:r>
          </a:p>
          <a:p>
            <a:r>
              <a:rPr lang="en-US" altLang="en-US" dirty="0" smtClean="0"/>
              <a:t>Instinct theory</a:t>
            </a:r>
          </a:p>
          <a:p>
            <a:r>
              <a:rPr lang="en-US" altLang="en-US" dirty="0" smtClean="0"/>
              <a:t>Drive Theory</a:t>
            </a:r>
          </a:p>
          <a:p>
            <a:r>
              <a:rPr lang="en-US" altLang="en-US" dirty="0" smtClean="0"/>
              <a:t>Incentive theory</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Instinct Theory</a:t>
            </a:r>
            <a:endParaRPr lang="en-US" b="1" dirty="0"/>
          </a:p>
        </p:txBody>
      </p:sp>
      <p:sp>
        <p:nvSpPr>
          <p:cNvPr id="3" name="Content Placeholder 2"/>
          <p:cNvSpPr>
            <a:spLocks noGrp="1"/>
          </p:cNvSpPr>
          <p:nvPr>
            <p:ph idx="1"/>
          </p:nvPr>
        </p:nvSpPr>
        <p:spPr/>
        <p:txBody>
          <a:bodyPr/>
          <a:lstStyle/>
          <a:p>
            <a:pPr>
              <a:lnSpc>
                <a:spcPct val="90000"/>
              </a:lnSpc>
            </a:pPr>
            <a:r>
              <a:rPr lang="en-US" altLang="en-US" dirty="0" smtClean="0"/>
              <a:t>Instinct theory proposes that organisms are motivated to engage in certain behaviors because of their genetic programming and because these behaviors lead to success in terms of natural selection.</a:t>
            </a:r>
          </a:p>
          <a:p>
            <a:pPr>
              <a:lnSpc>
                <a:spcPct val="90000"/>
              </a:lnSpc>
            </a:pPr>
            <a:r>
              <a:rPr lang="en-US" altLang="en-US" dirty="0" smtClean="0"/>
              <a:t>For example,  baby crying, sucking, crawling.</a:t>
            </a:r>
          </a:p>
          <a:p>
            <a:pPr>
              <a:lnSpc>
                <a:spcPct val="90000"/>
              </a:lnSpc>
              <a:buNone/>
            </a:pPr>
            <a:r>
              <a:rPr lang="en-US" altLang="en-US" dirty="0"/>
              <a:t> </a:t>
            </a:r>
            <a:r>
              <a:rPr lang="en-US" altLang="en-US" dirty="0" smtClean="0"/>
              <a:t>nest building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Drive Theory</a:t>
            </a:r>
            <a:endParaRPr lang="en-US" b="1" dirty="0"/>
          </a:p>
        </p:txBody>
      </p:sp>
      <p:sp>
        <p:nvSpPr>
          <p:cNvPr id="3" name="Content Placeholder 2"/>
          <p:cNvSpPr>
            <a:spLocks noGrp="1"/>
          </p:cNvSpPr>
          <p:nvPr>
            <p:ph idx="1"/>
          </p:nvPr>
        </p:nvSpPr>
        <p:spPr/>
        <p:txBody>
          <a:bodyPr>
            <a:normAutofit fontScale="92500" lnSpcReduction="10000"/>
          </a:bodyPr>
          <a:lstStyle/>
          <a:p>
            <a:r>
              <a:rPr lang="en-US" altLang="en-US" dirty="0" smtClean="0"/>
              <a:t>Drive Reduction or </a:t>
            </a:r>
            <a:r>
              <a:rPr lang="en-US" altLang="en-US" b="1" dirty="0" smtClean="0"/>
              <a:t>Homeostatic</a:t>
            </a:r>
            <a:r>
              <a:rPr lang="en-US" altLang="en-US" dirty="0" smtClean="0"/>
              <a:t> theory.  This perspective views behavior as motivated by the need to reduce internal tension caused by unmet biological needs.</a:t>
            </a:r>
          </a:p>
          <a:p>
            <a:r>
              <a:rPr lang="en-US" altLang="en-US" dirty="0" smtClean="0"/>
              <a:t>This unmet need “drives” us to behave in a way that causes the intensity of the drive to be reduced.</a:t>
            </a:r>
          </a:p>
          <a:p>
            <a:r>
              <a:rPr lang="en-US" altLang="en-US" dirty="0" smtClean="0"/>
              <a:t>They work by “negative” feedback, that is one experiences an unpleasant feeling (hunger, thirst) until you meet the need.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Drive Theory Continued</a:t>
            </a:r>
            <a:endParaRPr lang="en-US" b="1" dirty="0"/>
          </a:p>
        </p:txBody>
      </p:sp>
      <p:sp>
        <p:nvSpPr>
          <p:cNvPr id="3" name="Content Placeholder 2"/>
          <p:cNvSpPr>
            <a:spLocks noGrp="1"/>
          </p:cNvSpPr>
          <p:nvPr>
            <p:ph idx="1"/>
          </p:nvPr>
        </p:nvSpPr>
        <p:spPr/>
        <p:txBody>
          <a:bodyPr>
            <a:normAutofit lnSpcReduction="10000"/>
          </a:bodyPr>
          <a:lstStyle/>
          <a:p>
            <a:r>
              <a:rPr lang="en-US" altLang="en-US" dirty="0" smtClean="0"/>
              <a:t>The brain makes sure the body is kept in balance ( body temperature, fluid levels, energy supplies, need for rest ).</a:t>
            </a:r>
          </a:p>
          <a:p>
            <a:r>
              <a:rPr lang="en-US" altLang="en-US" dirty="0" smtClean="0"/>
              <a:t>This balance or optimal state is called </a:t>
            </a:r>
            <a:r>
              <a:rPr lang="en-US" altLang="en-US" b="1" dirty="0" smtClean="0"/>
              <a:t>homeostasis</a:t>
            </a:r>
            <a:r>
              <a:rPr lang="en-US" altLang="en-US" dirty="0" smtClean="0"/>
              <a:t>. This is our natural state. The body does its best to stay balanced.( hunger, thirst, sex drive, sleep )</a:t>
            </a:r>
          </a:p>
          <a:p>
            <a:r>
              <a:rPr lang="en-US" altLang="en-US" dirty="0" smtClean="0"/>
              <a:t>However, how do we account for eating disorders?</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Incentive Theory</a:t>
            </a:r>
            <a:endParaRPr lang="en-US" b="1" dirty="0"/>
          </a:p>
        </p:txBody>
      </p:sp>
      <p:sp>
        <p:nvSpPr>
          <p:cNvPr id="3" name="Content Placeholder 2"/>
          <p:cNvSpPr>
            <a:spLocks noGrp="1"/>
          </p:cNvSpPr>
          <p:nvPr>
            <p:ph idx="1"/>
          </p:nvPr>
        </p:nvSpPr>
        <p:spPr/>
        <p:txBody>
          <a:bodyPr/>
          <a:lstStyle/>
          <a:p>
            <a:r>
              <a:rPr lang="en-US" altLang="en-US" dirty="0" smtClean="0"/>
              <a:t>Incentive theory states that behavior is motivated by the pull of external (outside ) goals such as rewards.</a:t>
            </a:r>
          </a:p>
          <a:p>
            <a:r>
              <a:rPr lang="en-US" altLang="en-US" dirty="0" smtClean="0"/>
              <a:t>You come to class to get an A</a:t>
            </a:r>
          </a:p>
          <a:p>
            <a:r>
              <a:rPr lang="en-US" altLang="en-US" dirty="0" smtClean="0"/>
              <a:t>You work out to get compliments</a:t>
            </a:r>
          </a:p>
          <a:p>
            <a:r>
              <a:rPr lang="en-US" altLang="en-US" dirty="0" smtClean="0"/>
              <a:t>You go to work to earn money to buy a house</a:t>
            </a:r>
          </a:p>
          <a:p>
            <a:r>
              <a:rPr lang="en-US" altLang="en-US" dirty="0" smtClean="0"/>
              <a:t>Are all human behaviors motivated by incentives? What do you think?</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altLang="en-US" dirty="0" smtClean="0"/>
              <a:t>Not all of human behavior has a direct reward attached to it. For example, how about those who are motivated to achieve just for the sake of achieving or who do things for fun or personal growth.</a:t>
            </a:r>
          </a:p>
          <a:p>
            <a:r>
              <a:rPr lang="en-US" altLang="en-US" dirty="0" smtClean="0"/>
              <a:t>What are some of the things we do for fun that don’t have any incentive attached to them?</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62" name="Picture 2" descr="Image result for emotion"/>
          <p:cNvPicPr>
            <a:picLocks noChangeAspect="1" noChangeArrowheads="1"/>
          </p:cNvPicPr>
          <p:nvPr/>
        </p:nvPicPr>
        <p:blipFill>
          <a:blip r:embed="rId2"/>
          <a:srcRect/>
          <a:stretch>
            <a:fillRect/>
          </a:stretch>
        </p:blipFill>
        <p:spPr bwMode="auto">
          <a:xfrm>
            <a:off x="0" y="609600"/>
            <a:ext cx="9144000" cy="586740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picture without emotions"/>
          <p:cNvPicPr>
            <a:picLocks noChangeAspect="1" noChangeArrowheads="1"/>
          </p:cNvPicPr>
          <p:nvPr/>
        </p:nvPicPr>
        <p:blipFill>
          <a:blip r:embed="rId2"/>
          <a:srcRect/>
          <a:stretch>
            <a:fillRect/>
          </a:stretch>
        </p:blipFill>
        <p:spPr bwMode="auto">
          <a:xfrm>
            <a:off x="152400" y="152400"/>
            <a:ext cx="8877300" cy="6629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e</a:t>
            </a:r>
            <a:r>
              <a:rPr lang="en-US" dirty="0" smtClean="0"/>
              <a:t>m</a:t>
            </a:r>
            <a:r>
              <a:rPr lang="en-US" dirty="0" smtClean="0"/>
              <a:t>otion </a:t>
            </a:r>
            <a:endParaRPr lang="en-US" dirty="0"/>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r>
              <a:rPr lang="en-US" dirty="0" smtClean="0"/>
              <a:t>Emotions can play an important role in how we think and behave. The emotions we feel each day can compel us to take action and influence the decisions we make about our lives, both large and small. In order to truly understand emotions, it is important to understand the three critical components of an emotion.</a:t>
            </a:r>
          </a:p>
          <a:p>
            <a:r>
              <a:rPr lang="en-US" dirty="0" smtClean="0"/>
              <a:t>There are three parts to an emotion:</a:t>
            </a:r>
          </a:p>
          <a:p>
            <a:r>
              <a:rPr lang="en-US" dirty="0" smtClean="0"/>
              <a:t>A subjective component (how you experience the emotion)</a:t>
            </a:r>
          </a:p>
          <a:p>
            <a:r>
              <a:rPr lang="en-US" dirty="0" smtClean="0"/>
              <a:t>A physiological component (how your bodies react to the emotion)</a:t>
            </a:r>
          </a:p>
          <a:p>
            <a:r>
              <a:rPr lang="en-US" dirty="0" smtClean="0"/>
              <a:t>An expressive component (how you behave in response to the emotion).</a:t>
            </a:r>
          </a:p>
          <a:p>
            <a:r>
              <a:rPr lang="en-US" dirty="0" smtClean="0"/>
              <a:t>These different elements can play a role in the function and purpose of your emotional responses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Emotions</a:t>
            </a:r>
            <a:endParaRPr lang="en-US" b="1" dirty="0"/>
          </a:p>
        </p:txBody>
      </p:sp>
      <p:sp>
        <p:nvSpPr>
          <p:cNvPr id="3" name="Content Placeholder 2"/>
          <p:cNvSpPr>
            <a:spLocks noGrp="1"/>
          </p:cNvSpPr>
          <p:nvPr>
            <p:ph idx="1"/>
          </p:nvPr>
        </p:nvSpPr>
        <p:spPr>
          <a:xfrm>
            <a:off x="457200" y="1219200"/>
            <a:ext cx="8458200" cy="5486400"/>
          </a:xfrm>
        </p:spPr>
        <p:txBody>
          <a:bodyPr>
            <a:normAutofit lnSpcReduction="10000"/>
          </a:bodyPr>
          <a:lstStyle/>
          <a:p>
            <a:r>
              <a:rPr lang="en-US" dirty="0" smtClean="0"/>
              <a:t>. “Emotion is motivated condition remarked by physiological arousal, expressive behavior, and cognitive experiences” (</a:t>
            </a:r>
            <a:r>
              <a:rPr lang="en-US" dirty="0" err="1" smtClean="0"/>
              <a:t>Sdorow</a:t>
            </a:r>
            <a:r>
              <a:rPr lang="en-US" dirty="0" smtClean="0"/>
              <a:t>, 1993).</a:t>
            </a:r>
            <a:endParaRPr lang="en-US" altLang="en-US" dirty="0" smtClean="0"/>
          </a:p>
          <a:p>
            <a:r>
              <a:rPr lang="en-US" altLang="en-US" dirty="0" smtClean="0"/>
              <a:t>Emotion </a:t>
            </a:r>
            <a:r>
              <a:rPr lang="en-US" altLang="en-US" dirty="0" smtClean="0"/>
              <a:t>is defined as a state characterized by physiological arousal, changes in facial expression, gestures, posture and subjective feelings.</a:t>
            </a:r>
          </a:p>
          <a:p>
            <a:r>
              <a:rPr lang="en-US" altLang="en-US" dirty="0" smtClean="0"/>
              <a:t>An example of physiological changes ( or arousal ) are a pounding heart, sweating palms, “butterflies in the stomach”, and other bodily reactions.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What is Motivation?</a:t>
            </a:r>
            <a:endParaRPr lang="en-US" b="1" dirty="0"/>
          </a:p>
        </p:txBody>
      </p:sp>
      <p:sp>
        <p:nvSpPr>
          <p:cNvPr id="3" name="Content Placeholder 2"/>
          <p:cNvSpPr>
            <a:spLocks noGrp="1"/>
          </p:cNvSpPr>
          <p:nvPr>
            <p:ph idx="1"/>
          </p:nvPr>
        </p:nvSpPr>
        <p:spPr/>
        <p:txBody>
          <a:bodyPr>
            <a:normAutofit fontScale="92500" lnSpcReduction="10000"/>
          </a:bodyPr>
          <a:lstStyle/>
          <a:p>
            <a:r>
              <a:rPr lang="en-US" altLang="en-US" dirty="0" smtClean="0"/>
              <a:t>The word Motivation is derived from Latin word “</a:t>
            </a:r>
            <a:r>
              <a:rPr lang="en-US" altLang="en-US" b="1" dirty="0" err="1" smtClean="0"/>
              <a:t>Movere</a:t>
            </a:r>
            <a:r>
              <a:rPr lang="en-US" altLang="en-US" dirty="0" smtClean="0"/>
              <a:t>” which means to move, thus motivation is a force which makes a person to move or behave in a particular way.</a:t>
            </a:r>
          </a:p>
          <a:p>
            <a:endParaRPr lang="en-US" altLang="en-US" dirty="0" smtClean="0"/>
          </a:p>
          <a:p>
            <a:r>
              <a:rPr lang="en-US" altLang="en-US" dirty="0" smtClean="0"/>
              <a:t>Motivation is a need or desire that energizes behavior and directs it toward a goal. </a:t>
            </a:r>
            <a:r>
              <a:rPr lang="en-US" altLang="en-US" b="1" dirty="0" smtClean="0"/>
              <a:t>It is what either starts or stops behavior. </a:t>
            </a:r>
            <a:r>
              <a:rPr lang="en-US" altLang="en-US" dirty="0" smtClean="0"/>
              <a:t>It is the internal and external forces that drive our thoughts, moods, and behaviors.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Emotions </a:t>
            </a:r>
            <a:endParaRPr lang="en-US" dirty="0"/>
          </a:p>
        </p:txBody>
      </p:sp>
      <p:sp>
        <p:nvSpPr>
          <p:cNvPr id="3" name="Content Placeholder 2"/>
          <p:cNvSpPr>
            <a:spLocks noGrp="1"/>
          </p:cNvSpPr>
          <p:nvPr>
            <p:ph idx="1"/>
          </p:nvPr>
        </p:nvSpPr>
        <p:spPr/>
        <p:txBody>
          <a:bodyPr>
            <a:normAutofit/>
          </a:bodyPr>
          <a:lstStyle/>
          <a:p>
            <a:r>
              <a:rPr lang="en-US" dirty="0" smtClean="0"/>
              <a:t>Emotions </a:t>
            </a:r>
            <a:r>
              <a:rPr lang="en-US" dirty="0" smtClean="0"/>
              <a:t>Are Divided Into Two Categories </a:t>
            </a:r>
            <a:r>
              <a:rPr lang="en-US" dirty="0" smtClean="0"/>
              <a:t> 1)Primary </a:t>
            </a:r>
            <a:r>
              <a:rPr lang="en-US" dirty="0" smtClean="0"/>
              <a:t>emotions </a:t>
            </a:r>
            <a:r>
              <a:rPr lang="en-US" dirty="0" smtClean="0"/>
              <a:t> </a:t>
            </a:r>
          </a:p>
          <a:p>
            <a:pPr>
              <a:buNone/>
            </a:pPr>
            <a:r>
              <a:rPr lang="en-US" dirty="0" smtClean="0"/>
              <a:t>A </a:t>
            </a:r>
            <a:r>
              <a:rPr lang="en-US" dirty="0" smtClean="0"/>
              <a:t>primary human emotion types are the one triggered in response to an </a:t>
            </a:r>
            <a:r>
              <a:rPr lang="en-US" dirty="0" smtClean="0"/>
              <a:t>event</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Primary Emotions</a:t>
            </a:r>
            <a:endParaRPr lang="en-US" b="1" dirty="0"/>
          </a:p>
        </p:txBody>
      </p:sp>
      <p:sp>
        <p:nvSpPr>
          <p:cNvPr id="3" name="Content Placeholder 2"/>
          <p:cNvSpPr>
            <a:spLocks noGrp="1"/>
          </p:cNvSpPr>
          <p:nvPr>
            <p:ph idx="1"/>
          </p:nvPr>
        </p:nvSpPr>
        <p:spPr/>
        <p:txBody>
          <a:bodyPr>
            <a:normAutofit/>
          </a:bodyPr>
          <a:lstStyle/>
          <a:p>
            <a:r>
              <a:rPr lang="en-US" altLang="en-US" sz="4000" dirty="0" smtClean="0"/>
              <a:t>Fear</a:t>
            </a:r>
          </a:p>
          <a:p>
            <a:r>
              <a:rPr lang="en-US" altLang="en-US" sz="4000" dirty="0" smtClean="0"/>
              <a:t>Surprise</a:t>
            </a:r>
          </a:p>
          <a:p>
            <a:r>
              <a:rPr lang="en-US" altLang="en-US" sz="4000" dirty="0" smtClean="0"/>
              <a:t>Sadness</a:t>
            </a:r>
          </a:p>
          <a:p>
            <a:r>
              <a:rPr lang="en-US" altLang="en-US" sz="4000" dirty="0" smtClean="0"/>
              <a:t>Disgust</a:t>
            </a:r>
          </a:p>
          <a:p>
            <a:r>
              <a:rPr lang="en-US" altLang="en-US" sz="4000" dirty="0" smtClean="0"/>
              <a:t>Anger</a:t>
            </a:r>
          </a:p>
          <a:p>
            <a:r>
              <a:rPr lang="en-US" altLang="en-US" sz="4000" dirty="0" smtClean="0"/>
              <a:t>Happy </a:t>
            </a:r>
          </a:p>
          <a:p>
            <a:pPr>
              <a:buNone/>
            </a:pPr>
            <a:endParaRPr lang="en-US" dirty="0"/>
          </a:p>
        </p:txBody>
      </p:sp>
      <p:pic>
        <p:nvPicPr>
          <p:cNvPr id="4" name="Picture 3" descr="facial expressions.jpg"/>
          <p:cNvPicPr>
            <a:picLocks noChangeAspect="1"/>
          </p:cNvPicPr>
          <p:nvPr/>
        </p:nvPicPr>
        <p:blipFill>
          <a:blip r:embed="rId2"/>
          <a:srcRect/>
          <a:stretch>
            <a:fillRect/>
          </a:stretch>
        </p:blipFill>
        <p:spPr bwMode="auto">
          <a:xfrm>
            <a:off x="3733800" y="1600200"/>
            <a:ext cx="5105400" cy="4191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Secondary Emotions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t>
            </a:r>
            <a:r>
              <a:rPr lang="en-US" dirty="0" smtClean="0"/>
              <a:t>If </a:t>
            </a:r>
            <a:r>
              <a:rPr lang="en-US" dirty="0" smtClean="0"/>
              <a:t>we experience fear , the secondary emotions would be : feel threatened or feel anger , depending on the situation we are experiencing.</a:t>
            </a:r>
          </a:p>
          <a:p>
            <a:r>
              <a:rPr lang="en-US" dirty="0" smtClean="0"/>
              <a:t>Secondary Emotions </a:t>
            </a:r>
          </a:p>
          <a:p>
            <a:r>
              <a:rPr lang="en-US" dirty="0" smtClean="0"/>
              <a:t>Passion </a:t>
            </a:r>
          </a:p>
          <a:p>
            <a:r>
              <a:rPr lang="en-US" dirty="0" smtClean="0"/>
              <a:t>Optimism </a:t>
            </a:r>
          </a:p>
          <a:p>
            <a:r>
              <a:rPr lang="en-US" dirty="0" smtClean="0"/>
              <a:t>Irritation </a:t>
            </a:r>
          </a:p>
          <a:p>
            <a:r>
              <a:rPr lang="en-US" dirty="0" smtClean="0"/>
              <a:t> </a:t>
            </a:r>
            <a:r>
              <a:rPr lang="en-US" dirty="0" smtClean="0"/>
              <a:t>Disgust </a:t>
            </a:r>
          </a:p>
          <a:p>
            <a:r>
              <a:rPr lang="en-US" dirty="0" smtClean="0"/>
              <a:t>Shame </a:t>
            </a:r>
          </a:p>
          <a:p>
            <a:r>
              <a:rPr lang="en-US" dirty="0" err="1" smtClean="0"/>
              <a:t>Nervousnes</a:t>
            </a:r>
            <a:endParaRPr lang="en-US" dirty="0"/>
          </a:p>
        </p:txBody>
      </p:sp>
      <p:sp>
        <p:nvSpPr>
          <p:cNvPr id="11268" name="AutoShape 4" descr="Image result for james-lange theory of emo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Image result for james-lange theory of emoti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Variety Of Emotions </a:t>
            </a:r>
            <a:endParaRPr lang="en-US" dirty="0"/>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r>
              <a:rPr lang="en-US" dirty="0" smtClean="0"/>
              <a:t> </a:t>
            </a:r>
            <a:r>
              <a:rPr lang="en-US" b="1" dirty="0" smtClean="0"/>
              <a:t>Positive human emotions </a:t>
            </a:r>
            <a:endParaRPr lang="en-US" b="1" dirty="0" smtClean="0"/>
          </a:p>
          <a:p>
            <a:pPr>
              <a:buNone/>
            </a:pPr>
            <a:r>
              <a:rPr lang="en-US" dirty="0" smtClean="0"/>
              <a:t>Positive emotions that lead one to feel good about one’s self will lead to an emotionally happy and satisfied result.</a:t>
            </a:r>
          </a:p>
          <a:p>
            <a:pPr>
              <a:buNone/>
            </a:pPr>
            <a:r>
              <a:rPr lang="en-US" dirty="0" smtClean="0"/>
              <a:t>Some </a:t>
            </a:r>
            <a:r>
              <a:rPr lang="en-US" dirty="0" smtClean="0"/>
              <a:t>of the positive emotions are </a:t>
            </a:r>
          </a:p>
          <a:p>
            <a:pPr>
              <a:buNone/>
            </a:pPr>
            <a:r>
              <a:rPr lang="en-US" dirty="0" smtClean="0"/>
              <a:t>Hopeful ,Confident </a:t>
            </a:r>
            <a:r>
              <a:rPr lang="en-US" dirty="0" smtClean="0"/>
              <a:t>,</a:t>
            </a:r>
            <a:r>
              <a:rPr lang="en-US" dirty="0" smtClean="0"/>
              <a:t> Peaceful</a:t>
            </a:r>
          </a:p>
          <a:p>
            <a:r>
              <a:rPr lang="en-US" dirty="0" smtClean="0"/>
              <a:t> </a:t>
            </a:r>
            <a:r>
              <a:rPr lang="en-US" b="1" dirty="0" smtClean="0"/>
              <a:t>Negative human </a:t>
            </a:r>
            <a:r>
              <a:rPr lang="en-US" b="1" dirty="0" smtClean="0"/>
              <a:t>emotions</a:t>
            </a:r>
          </a:p>
          <a:p>
            <a:pPr>
              <a:buNone/>
            </a:pPr>
            <a:r>
              <a:rPr lang="en-US" dirty="0" smtClean="0"/>
              <a:t>Negative emotions sap your energy and undermine your effectiveness. In the negative emotional state, you find the lack of desire to do anything.</a:t>
            </a:r>
          </a:p>
          <a:p>
            <a:pPr>
              <a:buNone/>
            </a:pPr>
            <a:r>
              <a:rPr lang="en-US" dirty="0" smtClean="0"/>
              <a:t>Some </a:t>
            </a:r>
            <a:r>
              <a:rPr lang="en-US" dirty="0" smtClean="0"/>
              <a:t>of the negative emotions are </a:t>
            </a:r>
            <a:endParaRPr lang="en-US" dirty="0" smtClean="0"/>
          </a:p>
          <a:p>
            <a:pPr>
              <a:buNone/>
            </a:pPr>
            <a:r>
              <a:rPr lang="en-US" dirty="0" smtClean="0"/>
              <a:t> Exhausted, Panic</a:t>
            </a:r>
            <a:r>
              <a:rPr lang="en-US" dirty="0" smtClean="0"/>
              <a:t> </a:t>
            </a:r>
          </a:p>
          <a:p>
            <a:pPr>
              <a:buNone/>
            </a:pP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THEORIES OF EMOTIONS</a:t>
            </a:r>
            <a:endParaRPr lang="en-US" dirty="0"/>
          </a:p>
        </p:txBody>
      </p:sp>
      <p:sp>
        <p:nvSpPr>
          <p:cNvPr id="3" name="Content Placeholder 2"/>
          <p:cNvSpPr>
            <a:spLocks noGrp="1"/>
          </p:cNvSpPr>
          <p:nvPr>
            <p:ph idx="1"/>
          </p:nvPr>
        </p:nvSpPr>
        <p:spPr/>
        <p:txBody>
          <a:bodyPr/>
          <a:lstStyle/>
          <a:p>
            <a:pPr>
              <a:buNone/>
            </a:pPr>
            <a:endParaRPr lang="en-US" b="1" dirty="0" smtClean="0"/>
          </a:p>
        </p:txBody>
      </p:sp>
      <p:pic>
        <p:nvPicPr>
          <p:cNvPr id="34818" name="Picture 2" descr="Related image"/>
          <p:cNvPicPr>
            <a:picLocks noChangeAspect="1" noChangeArrowheads="1"/>
          </p:cNvPicPr>
          <p:nvPr/>
        </p:nvPicPr>
        <p:blipFill>
          <a:blip r:embed="rId2"/>
          <a:srcRect/>
          <a:stretch>
            <a:fillRect/>
          </a:stretch>
        </p:blipFill>
        <p:spPr bwMode="auto">
          <a:xfrm>
            <a:off x="0" y="1295400"/>
            <a:ext cx="9144000" cy="5562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Haier\Desktop\d.png"/>
          <p:cNvPicPr>
            <a:picLocks noChangeAspect="1" noChangeArrowheads="1"/>
          </p:cNvPicPr>
          <p:nvPr/>
        </p:nvPicPr>
        <p:blipFill>
          <a:blip r:embed="rId2"/>
          <a:srcRect/>
          <a:stretch>
            <a:fillRect/>
          </a:stretch>
        </p:blipFill>
        <p:spPr bwMode="auto">
          <a:xfrm>
            <a:off x="0" y="3505200"/>
            <a:ext cx="8993187" cy="3352800"/>
          </a:xfrm>
          <a:prstGeom prst="rect">
            <a:avLst/>
          </a:prstGeom>
          <a:noFill/>
        </p:spPr>
      </p:pic>
      <p:pic>
        <p:nvPicPr>
          <p:cNvPr id="33796" name="Picture 4" descr="C:\Users\Haier\Desktop\dddd.png"/>
          <p:cNvPicPr>
            <a:picLocks noChangeAspect="1" noChangeArrowheads="1"/>
          </p:cNvPicPr>
          <p:nvPr/>
        </p:nvPicPr>
        <p:blipFill>
          <a:blip r:embed="rId3"/>
          <a:srcRect/>
          <a:stretch>
            <a:fillRect/>
          </a:stretch>
        </p:blipFill>
        <p:spPr bwMode="auto">
          <a:xfrm>
            <a:off x="0" y="76200"/>
            <a:ext cx="9144000" cy="411003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Cannon-bard theory of emotion</a:t>
            </a:r>
            <a:endParaRPr lang="en-US" dirty="0"/>
          </a:p>
        </p:txBody>
      </p:sp>
      <p:sp>
        <p:nvSpPr>
          <p:cNvPr id="3" name="Content Placeholder 2"/>
          <p:cNvSpPr>
            <a:spLocks noGrp="1"/>
          </p:cNvSpPr>
          <p:nvPr>
            <p:ph idx="1"/>
          </p:nvPr>
        </p:nvSpPr>
        <p:spPr/>
        <p:txBody>
          <a:bodyPr/>
          <a:lstStyle/>
          <a:p>
            <a:r>
              <a:rPr lang="en-US" dirty="0" smtClean="0"/>
              <a:t>It </a:t>
            </a:r>
            <a:r>
              <a:rPr lang="en-US" dirty="0" smtClean="0"/>
              <a:t>states that </a:t>
            </a:r>
            <a:r>
              <a:rPr lang="en-US" dirty="0" smtClean="0"/>
              <a:t> </a:t>
            </a:r>
            <a:r>
              <a:rPr lang="en-US" dirty="0" smtClean="0"/>
              <a:t>we react to a stimulus and experience the associated emotion at the same time</a:t>
            </a:r>
            <a:r>
              <a:rPr lang="en-US" dirty="0" smtClean="0"/>
              <a:t>. </a:t>
            </a:r>
            <a:r>
              <a:rPr lang="en-US" dirty="0" smtClean="0"/>
              <a:t>we feel emotions and experience physiological reactions such as sweating, trembling and muscle tension simultaneously</a:t>
            </a:r>
            <a:r>
              <a:rPr lang="en-US" dirty="0" smtClean="0"/>
              <a:t>.</a:t>
            </a:r>
          </a:p>
          <a:p>
            <a:r>
              <a:rPr lang="en-US" dirty="0" smtClean="0"/>
              <a:t>For example: I see a snake --&gt; I am afraid --&gt; I begin to tremble.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Related image"/>
          <p:cNvPicPr>
            <a:picLocks noChangeAspect="1" noChangeArrowheads="1"/>
          </p:cNvPicPr>
          <p:nvPr/>
        </p:nvPicPr>
        <p:blipFill>
          <a:blip r:embed="rId2"/>
          <a:srcRect/>
          <a:stretch>
            <a:fillRect/>
          </a:stretch>
        </p:blipFill>
        <p:spPr bwMode="auto">
          <a:xfrm>
            <a:off x="457200" y="0"/>
            <a:ext cx="8305800"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altLang="en-US" b="1" dirty="0" smtClean="0"/>
              <a:t>Motive:</a:t>
            </a:r>
          </a:p>
          <a:p>
            <a:pPr>
              <a:buNone/>
            </a:pPr>
            <a:r>
              <a:rPr lang="en-US" dirty="0" smtClean="0"/>
              <a:t>It is the inner state that energizes, activates and directs behaviour toward goals. </a:t>
            </a:r>
            <a:r>
              <a:rPr lang="en-US" altLang="en-US" dirty="0" smtClean="0"/>
              <a:t>Motive arises out of the needs of individual </a:t>
            </a:r>
            <a:r>
              <a:rPr lang="en-US" altLang="en-US" dirty="0" err="1" smtClean="0"/>
              <a:t>e.g</a:t>
            </a:r>
            <a:r>
              <a:rPr lang="en-US" altLang="en-US" dirty="0" smtClean="0"/>
              <a:t> the need of food such as hunger motive, thirst motive.</a:t>
            </a:r>
          </a:p>
          <a:p>
            <a:r>
              <a:rPr lang="en-US" altLang="en-US" b="1" dirty="0" smtClean="0"/>
              <a:t>Motivation:</a:t>
            </a:r>
          </a:p>
          <a:p>
            <a:pPr>
              <a:buNone/>
            </a:pPr>
            <a:r>
              <a:rPr lang="en-US" dirty="0" smtClean="0"/>
              <a:t>It is the process of sti</a:t>
            </a:r>
            <a:r>
              <a:rPr lang="en-US" altLang="en-US" dirty="0" smtClean="0"/>
              <a:t>mulating people to action  to accomplish upon satisfying  needs of people.</a:t>
            </a:r>
          </a:p>
          <a:p>
            <a:r>
              <a:rPr lang="en-US" altLang="en-US" b="1" dirty="0" smtClean="0"/>
              <a:t>Motivator:</a:t>
            </a:r>
          </a:p>
          <a:p>
            <a:pPr>
              <a:buNone/>
            </a:pPr>
            <a:r>
              <a:rPr lang="en-US" altLang="en-US" dirty="0" smtClean="0"/>
              <a:t>It is the technique used to motivate people</a:t>
            </a:r>
          </a:p>
          <a:p>
            <a:pPr>
              <a:buNone/>
            </a:pPr>
            <a:r>
              <a:rPr lang="en-US" altLang="en-US" dirty="0" err="1" smtClean="0"/>
              <a:t>e.g</a:t>
            </a:r>
            <a:r>
              <a:rPr lang="en-US" altLang="en-US" dirty="0" smtClean="0"/>
              <a:t> bonus , promotion etc. </a:t>
            </a:r>
          </a:p>
          <a:p>
            <a:endParaRPr lang="en-US" dirty="0"/>
          </a:p>
        </p:txBody>
      </p:sp>
      <p:sp>
        <p:nvSpPr>
          <p:cNvPr id="4" name="Title 1"/>
          <p:cNvSpPr>
            <a:spLocks noGrp="1"/>
          </p:cNvSpPr>
          <p:nvPr>
            <p:ph type="title"/>
          </p:nvPr>
        </p:nvSpPr>
        <p:spPr>
          <a:xfrm>
            <a:off x="457200" y="274638"/>
            <a:ext cx="8229600" cy="1143000"/>
          </a:xfrm>
        </p:spPr>
        <p:txBody>
          <a:bodyPr/>
          <a:lstStyle/>
          <a:p>
            <a:r>
              <a:rPr lang="en-US" altLang="en-US" b="1" dirty="0" smtClean="0"/>
              <a:t>inter-related terms</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Motivation</a:t>
            </a:r>
            <a:endParaRPr lang="en-US" b="1" dirty="0"/>
          </a:p>
        </p:txBody>
      </p:sp>
      <p:sp>
        <p:nvSpPr>
          <p:cNvPr id="3" name="Content Placeholder 2"/>
          <p:cNvSpPr>
            <a:spLocks noGrp="1"/>
          </p:cNvSpPr>
          <p:nvPr>
            <p:ph idx="1"/>
          </p:nvPr>
        </p:nvSpPr>
        <p:spPr/>
        <p:txBody>
          <a:bodyPr>
            <a:normAutofit fontScale="92500"/>
          </a:bodyPr>
          <a:lstStyle/>
          <a:p>
            <a:r>
              <a:rPr lang="en-US" altLang="en-US" b="1" dirty="0" smtClean="0"/>
              <a:t>Extrinsic Motivation</a:t>
            </a:r>
            <a:r>
              <a:rPr lang="en-US" altLang="en-US" dirty="0" smtClean="0"/>
              <a:t>: type of motivation in which a person performs an action because it leads to an outcome that is separate from or external to the person.    Example: Going to work for money.</a:t>
            </a:r>
          </a:p>
          <a:p>
            <a:endParaRPr lang="en-US" altLang="en-US" dirty="0" smtClean="0"/>
          </a:p>
          <a:p>
            <a:r>
              <a:rPr lang="en-US" altLang="en-US" b="1" dirty="0" smtClean="0"/>
              <a:t>Intrinsic Motivation</a:t>
            </a:r>
            <a:r>
              <a:rPr lang="en-US" altLang="en-US" dirty="0" smtClean="0"/>
              <a:t>: type of motivation in which a person performs an action because the act itself is rewarding or satisfying in some internal manner.  Example: Creating a web site for fun. </a:t>
            </a:r>
          </a:p>
          <a:p>
            <a:endParaRPr lang="en-US" altLang="en-US" dirty="0" smtClean="0"/>
          </a:p>
          <a:p>
            <a:endParaRPr lang="en-US" alt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Types of Motives</a:t>
            </a:r>
            <a:endParaRPr lang="en-US" b="1" dirty="0"/>
          </a:p>
        </p:txBody>
      </p:sp>
      <p:sp>
        <p:nvSpPr>
          <p:cNvPr id="3" name="Content Placeholder 2"/>
          <p:cNvSpPr>
            <a:spLocks noGrp="1"/>
          </p:cNvSpPr>
          <p:nvPr>
            <p:ph idx="1"/>
          </p:nvPr>
        </p:nvSpPr>
        <p:spPr/>
        <p:txBody>
          <a:bodyPr/>
          <a:lstStyle/>
          <a:p>
            <a:r>
              <a:rPr lang="en-US" altLang="en-US" dirty="0" smtClean="0"/>
              <a:t>Motives can be divided into three major categories</a:t>
            </a:r>
          </a:p>
          <a:p>
            <a:r>
              <a:rPr lang="en-US" altLang="en-US" dirty="0" smtClean="0"/>
              <a:t>Primary Motives</a:t>
            </a:r>
          </a:p>
          <a:p>
            <a:r>
              <a:rPr lang="en-US" altLang="en-US" dirty="0" smtClean="0"/>
              <a:t>Stimulus Motives</a:t>
            </a:r>
          </a:p>
          <a:p>
            <a:r>
              <a:rPr lang="en-US" altLang="en-US" dirty="0" smtClean="0"/>
              <a:t>Secondary Motives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t>Primary Motives</a:t>
            </a:r>
            <a:endParaRPr lang="en-US" dirty="0"/>
          </a:p>
        </p:txBody>
      </p:sp>
      <p:sp>
        <p:nvSpPr>
          <p:cNvPr id="3" name="Content Placeholder 2"/>
          <p:cNvSpPr>
            <a:spLocks noGrp="1"/>
          </p:cNvSpPr>
          <p:nvPr>
            <p:ph idx="1"/>
          </p:nvPr>
        </p:nvSpPr>
        <p:spPr/>
        <p:txBody>
          <a:bodyPr/>
          <a:lstStyle/>
          <a:p>
            <a:r>
              <a:rPr lang="en-US" altLang="en-US" b="1" i="1" dirty="0" smtClean="0"/>
              <a:t>Primary Motives</a:t>
            </a:r>
            <a:r>
              <a:rPr lang="en-US" altLang="en-US" dirty="0" smtClean="0"/>
              <a:t> are based on biological needs that must be met for survival. They are innate like hunger, thirst , pain avoidance, needs for air, sleep, elimination of wastes, and regulation of body temperature.</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t>Stimulus motives</a:t>
            </a:r>
            <a:endParaRPr lang="en-US" dirty="0"/>
          </a:p>
        </p:txBody>
      </p:sp>
      <p:sp>
        <p:nvSpPr>
          <p:cNvPr id="3" name="Content Placeholder 2"/>
          <p:cNvSpPr>
            <a:spLocks noGrp="1"/>
          </p:cNvSpPr>
          <p:nvPr>
            <p:ph idx="1"/>
          </p:nvPr>
        </p:nvSpPr>
        <p:spPr/>
        <p:txBody>
          <a:bodyPr/>
          <a:lstStyle/>
          <a:p>
            <a:r>
              <a:rPr lang="en-US" altLang="en-US" b="1" i="1" dirty="0" smtClean="0"/>
              <a:t>Stimulus motives:</a:t>
            </a:r>
            <a:r>
              <a:rPr lang="en-US" altLang="en-US" dirty="0" smtClean="0"/>
              <a:t> express our needs for stimulation and information.  For example, activity, curiosity, exploration, throwing parties, surf the net, reading, hanging out with friends, emailing each other. Imagine what your life would be like if you felt no arousal? No stress? BORING!</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i="1" dirty="0" smtClean="0"/>
              <a:t>Secondary motives</a:t>
            </a:r>
            <a:endParaRPr lang="en-US" dirty="0"/>
          </a:p>
        </p:txBody>
      </p:sp>
      <p:sp>
        <p:nvSpPr>
          <p:cNvPr id="3" name="Content Placeholder 2"/>
          <p:cNvSpPr>
            <a:spLocks noGrp="1"/>
          </p:cNvSpPr>
          <p:nvPr>
            <p:ph idx="1"/>
          </p:nvPr>
        </p:nvSpPr>
        <p:spPr/>
        <p:txBody>
          <a:bodyPr>
            <a:normAutofit lnSpcReduction="10000"/>
          </a:bodyPr>
          <a:lstStyle/>
          <a:p>
            <a:r>
              <a:rPr lang="en-US" altLang="en-US" b="1" i="1" dirty="0" smtClean="0"/>
              <a:t>Secondary motives:</a:t>
            </a:r>
            <a:r>
              <a:rPr lang="en-US" altLang="en-US" dirty="0" smtClean="0"/>
              <a:t> based on </a:t>
            </a:r>
            <a:r>
              <a:rPr lang="en-US" altLang="en-US" b="1" u="sng" dirty="0" smtClean="0"/>
              <a:t>learned needs, drives, and goals. </a:t>
            </a:r>
            <a:r>
              <a:rPr lang="en-US" altLang="en-US" dirty="0" smtClean="0"/>
              <a:t> Helps explain many human activities like making music, creating a web page, trying to win a skateboarding contest or American Idol.</a:t>
            </a:r>
          </a:p>
          <a:p>
            <a:r>
              <a:rPr lang="en-US" altLang="en-US" dirty="0" smtClean="0"/>
              <a:t>These motives are related to learned needs for POWER, AFFILIATION,(the need to be with others ), approval, status, security, and achievement.</a:t>
            </a:r>
            <a:endParaRPr lang="en-US" altLang="en-US" b="1" u="sng"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a:t>
            </a:r>
            <a:r>
              <a:rPr lang="en-US" altLang="en-US" b="1" dirty="0" smtClean="0"/>
              <a:t>mples</a:t>
            </a:r>
            <a:endParaRPr lang="en-US" b="1"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dirty="0" smtClean="0"/>
              <a:t>Primary Motives ( like satisfying hunger)</a:t>
            </a:r>
          </a:p>
          <a:p>
            <a:pPr>
              <a:lnSpc>
                <a:spcPct val="90000"/>
              </a:lnSpc>
            </a:pPr>
            <a:r>
              <a:rPr lang="en-US" altLang="en-US" dirty="0" smtClean="0"/>
              <a:t>Stimulus Motives ( like learning computers or dancing for fun )</a:t>
            </a:r>
          </a:p>
          <a:p>
            <a:pPr>
              <a:lnSpc>
                <a:spcPct val="90000"/>
              </a:lnSpc>
            </a:pPr>
            <a:r>
              <a:rPr lang="en-US" altLang="en-US" dirty="0" smtClean="0"/>
              <a:t>Secondary motives ( motivated to do something for fame, power, approval status)</a:t>
            </a:r>
          </a:p>
          <a:p>
            <a:pPr>
              <a:lnSpc>
                <a:spcPct val="90000"/>
              </a:lnSpc>
            </a:pPr>
            <a:r>
              <a:rPr lang="en-US" altLang="en-US" dirty="0" smtClean="0"/>
              <a:t>What motives do these activities belong to?</a:t>
            </a:r>
          </a:p>
          <a:p>
            <a:pPr>
              <a:lnSpc>
                <a:spcPct val="90000"/>
              </a:lnSpc>
            </a:pPr>
            <a:r>
              <a:rPr lang="en-US" altLang="en-US" dirty="0" smtClean="0"/>
              <a:t>Reading history for pleasure</a:t>
            </a:r>
          </a:p>
          <a:p>
            <a:pPr>
              <a:lnSpc>
                <a:spcPct val="90000"/>
              </a:lnSpc>
            </a:pPr>
            <a:r>
              <a:rPr lang="en-US" altLang="en-US" dirty="0" smtClean="0"/>
              <a:t>Hunger</a:t>
            </a:r>
          </a:p>
          <a:p>
            <a:pPr>
              <a:lnSpc>
                <a:spcPct val="90000"/>
              </a:lnSpc>
            </a:pPr>
            <a:r>
              <a:rPr lang="en-US" altLang="en-US" dirty="0" smtClean="0"/>
              <a:t>Trying out for singing competition. </a:t>
            </a:r>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1101</Words>
  <Application>Microsoft Office PowerPoint</Application>
  <PresentationFormat>On-screen Show (4:3)</PresentationFormat>
  <Paragraphs>107</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Motivation and Emotion</vt:lpstr>
      <vt:lpstr>What is Motivation?</vt:lpstr>
      <vt:lpstr>inter-related terms</vt:lpstr>
      <vt:lpstr>Motivation</vt:lpstr>
      <vt:lpstr>Types of Motives</vt:lpstr>
      <vt:lpstr>Primary Motives</vt:lpstr>
      <vt:lpstr>Stimulus motives</vt:lpstr>
      <vt:lpstr>Secondary motives</vt:lpstr>
      <vt:lpstr>Examples</vt:lpstr>
      <vt:lpstr>Different Theories on Motivation</vt:lpstr>
      <vt:lpstr>Instinct Theory</vt:lpstr>
      <vt:lpstr>Drive Theory</vt:lpstr>
      <vt:lpstr>Drive Theory Continued</vt:lpstr>
      <vt:lpstr>Incentive Theory</vt:lpstr>
      <vt:lpstr>Cont,,,</vt:lpstr>
      <vt:lpstr>Slide 16</vt:lpstr>
      <vt:lpstr>Slide 17</vt:lpstr>
      <vt:lpstr>Importance of emotion </vt:lpstr>
      <vt:lpstr>Emotions</vt:lpstr>
      <vt:lpstr>Categories Of Emotions </vt:lpstr>
      <vt:lpstr>Primary Emotions</vt:lpstr>
      <vt:lpstr>2) Secondary Emotions </vt:lpstr>
      <vt:lpstr>Variety Of Emotions </vt:lpstr>
      <vt:lpstr>THEORIES OF EMOTIONS</vt:lpstr>
      <vt:lpstr>Slide 25</vt:lpstr>
      <vt:lpstr>Cannon-bard theory of emotion</vt:lpstr>
      <vt:lpstr>Slide 27</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and Emotion</dc:title>
  <dc:creator>Haier</dc:creator>
  <cp:lastModifiedBy>Haier</cp:lastModifiedBy>
  <cp:revision>22</cp:revision>
  <dcterms:created xsi:type="dcterms:W3CDTF">2019-05-07T18:10:49Z</dcterms:created>
  <dcterms:modified xsi:type="dcterms:W3CDTF">2019-05-13T21:55:50Z</dcterms:modified>
</cp:coreProperties>
</file>